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71" r:id="rId4"/>
    <p:sldId id="258" r:id="rId5"/>
    <p:sldId id="272" r:id="rId6"/>
    <p:sldId id="259" r:id="rId7"/>
    <p:sldId id="273" r:id="rId8"/>
    <p:sldId id="266" r:id="rId9"/>
    <p:sldId id="280" r:id="rId10"/>
    <p:sldId id="267" r:id="rId11"/>
    <p:sldId id="278" r:id="rId12"/>
    <p:sldId id="268" r:id="rId13"/>
    <p:sldId id="281" r:id="rId14"/>
    <p:sldId id="274" r:id="rId15"/>
    <p:sldId id="275" r:id="rId16"/>
    <p:sldId id="276" r:id="rId17"/>
    <p:sldId id="277" r:id="rId18"/>
    <p:sldId id="279" r:id="rId19"/>
    <p:sldId id="270" r:id="rId20"/>
    <p:sldId id="282" r:id="rId2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246-45FC-40A1-B134-7B1FF6554E7C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EA40-2294-4F5E-88C2-14A6C530A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246-45FC-40A1-B134-7B1FF6554E7C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EA40-2294-4F5E-88C2-14A6C530A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246-45FC-40A1-B134-7B1FF6554E7C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EA40-2294-4F5E-88C2-14A6C530A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246-45FC-40A1-B134-7B1FF6554E7C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EA40-2294-4F5E-88C2-14A6C530A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246-45FC-40A1-B134-7B1FF6554E7C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EA40-2294-4F5E-88C2-14A6C530A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246-45FC-40A1-B134-7B1FF6554E7C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EA40-2294-4F5E-88C2-14A6C530A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246-45FC-40A1-B134-7B1FF6554E7C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EA40-2294-4F5E-88C2-14A6C530A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246-45FC-40A1-B134-7B1FF6554E7C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EA40-2294-4F5E-88C2-14A6C530A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246-45FC-40A1-B134-7B1FF6554E7C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EA40-2294-4F5E-88C2-14A6C530A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246-45FC-40A1-B134-7B1FF6554E7C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EA40-2294-4F5E-88C2-14A6C530A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246-45FC-40A1-B134-7B1FF6554E7C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EA40-2294-4F5E-88C2-14A6C530A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28246-45FC-40A1-B134-7B1FF6554E7C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BEA40-2294-4F5E-88C2-14A6C530A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NS_color_logo_very_high_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52400"/>
            <a:ext cx="5181600" cy="2437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3618" y="2895600"/>
            <a:ext cx="5594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Impact" pitchFamily="34" charset="0"/>
              </a:rPr>
              <a:t>This is a slide show upgrade example from Rhett Laubach.</a:t>
            </a:r>
          </a:p>
          <a:p>
            <a:r>
              <a:rPr lang="en-US" dirty="0" smtClean="0">
                <a:latin typeface="Impact" pitchFamily="34" charset="0"/>
              </a:rPr>
              <a:t>The upgrade strategies include:</a:t>
            </a:r>
            <a:endParaRPr lang="en-US" dirty="0"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694331"/>
            <a:ext cx="69342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sz="1400" dirty="0" smtClean="0"/>
              <a:t>These strategies are built on this concept – PowerPoint should be used as a visual support, not a textual support of the presenter.  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1400" dirty="0" smtClean="0"/>
              <a:t>Contrast with text and backgrounds (</a:t>
            </a:r>
            <a:r>
              <a:rPr lang="en-US" sz="1400" dirty="0" smtClean="0"/>
              <a:t>I</a:t>
            </a:r>
            <a:r>
              <a:rPr lang="en-US" sz="1400" dirty="0" smtClean="0"/>
              <a:t>.e. – black text and white background.)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1400" dirty="0" smtClean="0"/>
              <a:t>Full-bleed, high-resolution images as backgrounds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1400" dirty="0" smtClean="0"/>
              <a:t>More images of people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1400" dirty="0" smtClean="0"/>
              <a:t>No distracting transitions between slides (Fade is appropriate.)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1400" dirty="0" smtClean="0"/>
              <a:t>Less text (Use only key words, not full sentences.  Never read from the slides.)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1400" dirty="0" smtClean="0"/>
              <a:t>Text in front of “negative space” backgrounds or white boxes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1400" dirty="0" smtClean="0"/>
              <a:t>Fewer slides (Most of the data/info should be coming from the speaker.)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6019800"/>
            <a:ext cx="2568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Impact" pitchFamily="34" charset="0"/>
              </a:rPr>
              <a:t>Rhett Laubach</a:t>
            </a:r>
          </a:p>
          <a:p>
            <a:pPr algn="r"/>
            <a:r>
              <a:rPr lang="en-US" sz="1600" dirty="0" smtClean="0">
                <a:latin typeface="Impact" pitchFamily="34" charset="0"/>
              </a:rPr>
              <a:t>rhett@yournextspeaker.com</a:t>
            </a:r>
            <a:endParaRPr lang="en-US" sz="1600" dirty="0"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ey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0"/>
            <a:ext cx="9144000" cy="6858000"/>
          </a:xfrm>
          <a:prstGeom prst="rect">
            <a:avLst/>
          </a:prstGeom>
          <a:noFill/>
        </p:spPr>
      </p:pic>
      <p:pic>
        <p:nvPicPr>
          <p:cNvPr id="12292" name="Picture 4" descr="Pie_Ch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938"/>
            <a:ext cx="5924550" cy="4437062"/>
          </a:xfrm>
          <a:prstGeom prst="rect">
            <a:avLst/>
          </a:prstGeom>
          <a:noFill/>
        </p:spPr>
      </p:pic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3136900" y="4997450"/>
            <a:ext cx="4876800" cy="1028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000">
                <a:latin typeface="Calibri" pitchFamily="34" charset="0"/>
              </a:rPr>
              <a:t>25-33%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36538" y="2125663"/>
            <a:ext cx="5192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latin typeface="Calibri" pitchFamily="34" charset="0"/>
              </a:rPr>
              <a:t>Why are funds needed?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305175" y="5548313"/>
            <a:ext cx="2571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2"/>
                </a:solidFill>
                <a:latin typeface="Calibri" pitchFamily="34" charset="0"/>
              </a:rPr>
              <a:t>Ticket Sales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47650" y="1058863"/>
            <a:ext cx="8610600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spcAft>
                <a:spcPct val="20000"/>
              </a:spcAft>
            </a:pPr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member agencies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895475" y="204788"/>
            <a:ext cx="1317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20</a:t>
            </a:r>
          </a:p>
        </p:txBody>
      </p:sp>
      <p:pic>
        <p:nvPicPr>
          <p:cNvPr id="14344" name="Picture 8" descr="image3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76488"/>
            <a:ext cx="9180513" cy="12241213"/>
          </a:xfrm>
          <a:prstGeom prst="rect">
            <a:avLst/>
          </a:prstGeom>
          <a:noFill/>
        </p:spPr>
      </p:pic>
      <p:sp>
        <p:nvSpPr>
          <p:cNvPr id="218116" name="Rectangle 4"/>
          <p:cNvSpPr>
            <a:spLocks noChangeArrowheads="1"/>
          </p:cNvSpPr>
          <p:nvPr/>
        </p:nvSpPr>
        <p:spPr bwMode="auto">
          <a:xfrm rot="-16200000">
            <a:off x="4248943" y="3121819"/>
            <a:ext cx="7810501" cy="915988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WHY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</a:t>
            </a:r>
            <a:r>
              <a:rPr lang="en-US" sz="3200" b="1">
                <a:solidFill>
                  <a:srgbClr val="F990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DONATE?</a:t>
            </a:r>
            <a:endParaRPr lang="en-US" sz="3200">
              <a:solidFill>
                <a:srgbClr val="F9906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sf- artist row cropp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9136063" cy="1029811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sp>
        <p:nvSpPr>
          <p:cNvPr id="218116" name="Rectangle 4"/>
          <p:cNvSpPr>
            <a:spLocks noChangeArrowheads="1"/>
          </p:cNvSpPr>
          <p:nvPr/>
        </p:nvSpPr>
        <p:spPr bwMode="auto">
          <a:xfrm rot="-2540190">
            <a:off x="3971925" y="5192713"/>
            <a:ext cx="7143750" cy="544512"/>
          </a:xfrm>
          <a:prstGeom prst="rect">
            <a:avLst/>
          </a:prstGeom>
          <a:solidFill>
            <a:srgbClr val="FFFF00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latin typeface="Monotype Corsiva" pitchFamily="66" charset="0"/>
              </a:rPr>
              <a:t>Festival of the 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31" descr="Oklahomaproducti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0" y="-125413"/>
            <a:ext cx="10250488" cy="7154863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18116" name="Rectangle 4"/>
          <p:cNvSpPr>
            <a:spLocks noChangeArrowheads="1"/>
          </p:cNvSpPr>
          <p:nvPr/>
        </p:nvSpPr>
        <p:spPr bwMode="auto">
          <a:xfrm rot="2357856">
            <a:off x="-2324100" y="5573713"/>
            <a:ext cx="7143750" cy="544512"/>
          </a:xfrm>
          <a:prstGeom prst="rect">
            <a:avLst/>
          </a:prstGeom>
          <a:solidFill>
            <a:srgbClr val="EE5500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latin typeface="Monotype Corsiva" pitchFamily="66" charset="0"/>
              </a:rPr>
              <a:t>Lyric Theatre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anterbu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0"/>
            <a:ext cx="9144000" cy="7313613"/>
          </a:xfrm>
          <a:prstGeom prst="rect">
            <a:avLst/>
          </a:prstGeom>
          <a:noFill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65125" y="5821363"/>
            <a:ext cx="559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CANTERBURY</a:t>
            </a:r>
            <a:r>
              <a:rPr lang="en-US" sz="2800">
                <a:latin typeface="Calibri" pitchFamily="34" charset="0"/>
              </a:rPr>
              <a:t> CHORAL SOCIETY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5" descr="DaleChihulyTowerMuse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8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116" name="Rectangle 4"/>
          <p:cNvSpPr>
            <a:spLocks noChangeArrowheads="1"/>
          </p:cNvSpPr>
          <p:nvPr/>
        </p:nvSpPr>
        <p:spPr bwMode="auto">
          <a:xfrm rot="16200000">
            <a:off x="-1771650" y="3390900"/>
            <a:ext cx="7810500" cy="552450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rbel" pitchFamily="34" charset="0"/>
              </a:rPr>
              <a:t>OKLAHOMA CITY MUSEUM </a:t>
            </a:r>
            <a:r>
              <a:rPr lang="en-US" sz="1600" b="1">
                <a:latin typeface="Corbel" pitchFamily="34" charset="0"/>
              </a:rPr>
              <a:t>OF</a:t>
            </a:r>
            <a:r>
              <a:rPr lang="en-US" sz="3200" b="1">
                <a:latin typeface="Corbel" pitchFamily="34" charset="0"/>
              </a:rPr>
              <a:t> ART</a:t>
            </a:r>
            <a:endParaRPr lang="en-US" sz="320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10" descr="k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-1254125" y="5200650"/>
            <a:ext cx="6630988" cy="744538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IMPACTING YOUTH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ballet_shoes_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39688"/>
            <a:ext cx="10372725" cy="6897688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639888" y="917575"/>
            <a:ext cx="4532312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spcAft>
                <a:spcPct val="20000"/>
              </a:spcAft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for supporting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34988" y="285750"/>
            <a:ext cx="35004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660066"/>
                </a:solidFill>
                <a:latin typeface="2Peas Scratchy Toad" pitchFamily="2" charset="0"/>
              </a:rPr>
              <a:t>thank you</a:t>
            </a:r>
          </a:p>
        </p:txBody>
      </p:sp>
      <p:pic>
        <p:nvPicPr>
          <p:cNvPr id="17413" name="Picture 5" descr="Allied_Arts_Color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225" y="2513013"/>
            <a:ext cx="2608263" cy="1695450"/>
          </a:xfrm>
          <a:prstGeom prst="rect">
            <a:avLst/>
          </a:prstGeom>
          <a:noFill/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4594225" y="5759450"/>
            <a:ext cx="46450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660066"/>
                </a:solidFill>
                <a:latin typeface="Corbel" pitchFamily="34" charset="0"/>
              </a:rPr>
              <a:t>AlliedArtsOKC.com</a:t>
            </a:r>
          </a:p>
          <a:p>
            <a:pPr algn="ctr"/>
            <a:r>
              <a:rPr lang="en-US" sz="2800" b="1">
                <a:solidFill>
                  <a:srgbClr val="660066"/>
                </a:solidFill>
                <a:latin typeface="Corbel" pitchFamily="34" charset="0"/>
              </a:rPr>
              <a:t>OKCityCard.com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ancing_Sho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14638" y="-1343025"/>
            <a:ext cx="11958638" cy="8201025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04800" y="3657600"/>
            <a:ext cx="86106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spcAft>
                <a:spcPct val="20000"/>
              </a:spcAft>
            </a:pPr>
            <a:r>
              <a:rPr lang="en-US" sz="6000" b="1">
                <a:solidFill>
                  <a:schemeClr val="bg1"/>
                </a:solidFill>
                <a:latin typeface="Corbel" pitchFamily="34" charset="0"/>
              </a:rPr>
              <a:t>ALLIED ARTS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19200" y="5226050"/>
            <a:ext cx="763905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5000"/>
              </a:lnSpc>
              <a:spcBef>
                <a:spcPct val="20000"/>
              </a:spcBef>
            </a:pPr>
            <a:r>
              <a:rPr lang="en-US" sz="3600" b="1">
                <a:solidFill>
                  <a:schemeClr val="bg1"/>
                </a:solidFill>
                <a:latin typeface="Corbel" pitchFamily="34" charset="0"/>
              </a:rPr>
              <a:t>Enriching Our Communities Through</a:t>
            </a:r>
          </a:p>
          <a:p>
            <a:pPr algn="r">
              <a:lnSpc>
                <a:spcPct val="95000"/>
              </a:lnSpc>
              <a:spcBef>
                <a:spcPct val="20000"/>
              </a:spcBef>
            </a:pPr>
            <a:r>
              <a:rPr lang="en-US" sz="3600" b="1">
                <a:solidFill>
                  <a:schemeClr val="bg1"/>
                </a:solidFill>
                <a:latin typeface="Corbel" pitchFamily="34" charset="0"/>
              </a:rPr>
              <a:t>Advancement of the Arts</a:t>
            </a:r>
          </a:p>
        </p:txBody>
      </p:sp>
      <p:pic>
        <p:nvPicPr>
          <p:cNvPr id="2059" name="Picture 3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E9FC9"/>
              </a:clrFrom>
              <a:clrTo>
                <a:srgbClr val="9E9FC9">
                  <a:alpha val="0"/>
                </a:srgbClr>
              </a:clrTo>
            </a:clrChange>
            <a:grayscl/>
            <a:biLevel thresh="50000"/>
          </a:blip>
          <a:srcRect l="36000" r="34000" b="69333"/>
          <a:stretch>
            <a:fillRect/>
          </a:stretch>
        </p:blipFill>
        <p:spPr bwMode="auto">
          <a:xfrm>
            <a:off x="4157663" y="1352550"/>
            <a:ext cx="1306512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Violin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4388" y="-2271713"/>
            <a:ext cx="10772776" cy="16163926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61950" y="209550"/>
            <a:ext cx="86106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spcAft>
                <a:spcPct val="20000"/>
              </a:spcAft>
            </a:pPr>
            <a:r>
              <a:rPr lang="en-US" sz="6000" b="1">
                <a:solidFill>
                  <a:schemeClr val="bg1"/>
                </a:solidFill>
                <a:latin typeface="Corbel" pitchFamily="34" charset="0"/>
              </a:rPr>
              <a:t>V i s i o n</a:t>
            </a: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-514350" y="3676650"/>
            <a:ext cx="10229850" cy="1238250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400">
              <a:latin typeface="Corbe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4000" b="1">
                <a:latin typeface="Corbel" pitchFamily="34" charset="0"/>
              </a:rPr>
              <a:t>             OKLAHOMA’S DYNAMIC GROWTH</a:t>
            </a:r>
            <a:endParaRPr lang="en-US" sz="4000">
              <a:latin typeface="Corbe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2088" y="3716338"/>
            <a:ext cx="688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latin typeface="Corbel" pitchFamily="34" charset="0"/>
              </a:rPr>
              <a:t>To be the driving force of the arts 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Blue_Background_Music_No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70275" y="-19050"/>
            <a:ext cx="12649200" cy="94869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33400" y="4057650"/>
            <a:ext cx="86106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</a:pPr>
            <a:r>
              <a:rPr lang="en-US" sz="6000" b="1">
                <a:latin typeface="Corbel" pitchFamily="34" charset="0"/>
              </a:rPr>
              <a:t>What is Allied Arts?</a:t>
            </a: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762000" y="419100"/>
            <a:ext cx="971550" cy="2343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14200">
                <a:solidFill>
                  <a:schemeClr val="bg1"/>
                </a:solidFill>
                <a:latin typeface="Artistamp Medium" pitchFamily="2" charset="0"/>
              </a:rPr>
              <a:t>1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021388" y="361950"/>
            <a:ext cx="2590800" cy="2343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17200">
                <a:solidFill>
                  <a:schemeClr val="bg1"/>
                </a:solidFill>
                <a:latin typeface="Artistamp Medium" pitchFamily="2" charset="0"/>
              </a:rPr>
              <a:t>20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76250" y="2744788"/>
            <a:ext cx="4841875" cy="971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4800" i="1">
                <a:solidFill>
                  <a:schemeClr val="bg1"/>
                </a:solidFill>
                <a:latin typeface="Calibri" pitchFamily="34" charset="0"/>
              </a:rPr>
              <a:t>34,000,000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81363" y="1165225"/>
            <a:ext cx="2590800" cy="1371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8000">
                <a:latin typeface="Waking the Witch" pitchFamily="2" charset="0"/>
              </a:rPr>
              <a:t>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Ligh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0125"/>
          </a:xfrm>
          <a:prstGeom prst="rect">
            <a:avLst/>
          </a:prstGeom>
          <a:noFill/>
        </p:spPr>
      </p:pic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-698500" y="5184775"/>
            <a:ext cx="6630988" cy="744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7200" b="1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support</a:t>
            </a:r>
          </a:p>
        </p:txBody>
      </p:sp>
      <p:pic>
        <p:nvPicPr>
          <p:cNvPr id="111622" name="Picture 6" descr="citycard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3B0E9"/>
              </a:clrFrom>
              <a:clrTo>
                <a:srgbClr val="03B0E9">
                  <a:alpha val="0"/>
                </a:srgbClr>
              </a:clrTo>
            </a:clrChange>
          </a:blip>
          <a:srcRect l="20000" t="3999" r="17000" b="39999"/>
          <a:stretch>
            <a:fillRect/>
          </a:stretch>
        </p:blipFill>
        <p:spPr bwMode="auto">
          <a:xfrm>
            <a:off x="4924425" y="2933700"/>
            <a:ext cx="388620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199</Words>
  <Application>Microsoft Office PowerPoint</Application>
  <PresentationFormat>On-screen Show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Rhett</dc:creator>
  <cp:lastModifiedBy>Rhett</cp:lastModifiedBy>
  <cp:revision>4</cp:revision>
  <dcterms:created xsi:type="dcterms:W3CDTF">2011-02-17T20:08:33Z</dcterms:created>
  <dcterms:modified xsi:type="dcterms:W3CDTF">2011-02-18T14:47:20Z</dcterms:modified>
</cp:coreProperties>
</file>